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jpg" ContentType="image/jp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61" r:id="rId5"/>
    <p:sldId id="262" r:id="rId6"/>
    <p:sldId id="265" r:id="rId7"/>
    <p:sldId id="266" r:id="rId8"/>
    <p:sldId id="264"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9" d="100"/>
          <a:sy n="69" d="100"/>
        </p:scale>
        <p:origin x="56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jpg>
</file>

<file path=ppt/media/image4.png>
</file>

<file path=ppt/media/image5.png>
</file>

<file path=ppt/media/image6.png>
</file>

<file path=ppt/media/image7.jfi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BF80175C-1E28-47FA-8346-A67F9B1C3C63}" type="datetimeFigureOut">
              <a:rPr lang="en-US" smtClean="0"/>
              <a:t>5/9/2022</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AF34FA02-C0B2-48CE-9FBF-4CF362306AEF}" type="slidenum">
              <a:rPr lang="en-US" smtClean="0"/>
              <a:t>‹#›</a:t>
            </a:fld>
            <a:endParaRPr lang="en-US"/>
          </a:p>
        </p:txBody>
      </p:sp>
    </p:spTree>
    <p:extLst>
      <p:ext uri="{BB962C8B-B14F-4D97-AF65-F5344CB8AC3E}">
        <p14:creationId xmlns:p14="http://schemas.microsoft.com/office/powerpoint/2010/main" val="37327980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80175C-1E28-47FA-8346-A67F9B1C3C63}"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4FA02-C0B2-48CE-9FBF-4CF362306AEF}" type="slidenum">
              <a:rPr lang="en-US" smtClean="0"/>
              <a:t>‹#›</a:t>
            </a:fld>
            <a:endParaRPr lang="en-US"/>
          </a:p>
        </p:txBody>
      </p:sp>
    </p:spTree>
    <p:extLst>
      <p:ext uri="{BB962C8B-B14F-4D97-AF65-F5344CB8AC3E}">
        <p14:creationId xmlns:p14="http://schemas.microsoft.com/office/powerpoint/2010/main" val="36946779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80175C-1E28-47FA-8346-A67F9B1C3C63}"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4FA02-C0B2-48CE-9FBF-4CF362306AEF}" type="slidenum">
              <a:rPr lang="en-US" smtClean="0"/>
              <a:t>‹#›</a:t>
            </a:fld>
            <a:endParaRPr lang="en-US"/>
          </a:p>
        </p:txBody>
      </p:sp>
    </p:spTree>
    <p:extLst>
      <p:ext uri="{BB962C8B-B14F-4D97-AF65-F5344CB8AC3E}">
        <p14:creationId xmlns:p14="http://schemas.microsoft.com/office/powerpoint/2010/main" val="3404767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F80175C-1E28-47FA-8346-A67F9B1C3C63}"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4FA02-C0B2-48CE-9FBF-4CF362306AEF}" type="slidenum">
              <a:rPr lang="en-US" smtClean="0"/>
              <a:t>‹#›</a:t>
            </a:fld>
            <a:endParaRPr lang="en-US"/>
          </a:p>
        </p:txBody>
      </p:sp>
    </p:spTree>
    <p:extLst>
      <p:ext uri="{BB962C8B-B14F-4D97-AF65-F5344CB8AC3E}">
        <p14:creationId xmlns:p14="http://schemas.microsoft.com/office/powerpoint/2010/main" val="1263327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80175C-1E28-47FA-8346-A67F9B1C3C63}"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34FA02-C0B2-48CE-9FBF-4CF362306AEF}" type="slidenum">
              <a:rPr lang="en-US" smtClean="0"/>
              <a:t>‹#›</a:t>
            </a:fld>
            <a:endParaRPr lang="en-US"/>
          </a:p>
        </p:txBody>
      </p:sp>
    </p:spTree>
    <p:extLst>
      <p:ext uri="{BB962C8B-B14F-4D97-AF65-F5344CB8AC3E}">
        <p14:creationId xmlns:p14="http://schemas.microsoft.com/office/powerpoint/2010/main" val="4152431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F80175C-1E28-47FA-8346-A67F9B1C3C63}" type="datetimeFigureOut">
              <a:rPr lang="en-US" smtClean="0"/>
              <a:t>5/9/2022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34FA02-C0B2-48CE-9FBF-4CF362306AEF}" type="slidenum">
              <a:rPr lang="en-US" smtClean="0"/>
              <a:t>‹#›</a:t>
            </a:fld>
            <a:endParaRPr lang="en-US"/>
          </a:p>
        </p:txBody>
      </p:sp>
    </p:spTree>
    <p:extLst>
      <p:ext uri="{BB962C8B-B14F-4D97-AF65-F5344CB8AC3E}">
        <p14:creationId xmlns:p14="http://schemas.microsoft.com/office/powerpoint/2010/main" val="3935147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80175C-1E28-47FA-8346-A67F9B1C3C63}" type="datetimeFigureOut">
              <a:rPr lang="en-US" smtClean="0"/>
              <a:t>5/9/2022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34FA02-C0B2-48CE-9FBF-4CF362306AEF}" type="slidenum">
              <a:rPr lang="en-US" smtClean="0"/>
              <a:t>‹#›</a:t>
            </a:fld>
            <a:endParaRPr lang="en-US"/>
          </a:p>
        </p:txBody>
      </p:sp>
    </p:spTree>
    <p:extLst>
      <p:ext uri="{BB962C8B-B14F-4D97-AF65-F5344CB8AC3E}">
        <p14:creationId xmlns:p14="http://schemas.microsoft.com/office/powerpoint/2010/main" val="862381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F80175C-1E28-47FA-8346-A67F9B1C3C63}" type="datetimeFigureOut">
              <a:rPr lang="en-US" smtClean="0"/>
              <a:t>5/9/2022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34FA02-C0B2-48CE-9FBF-4CF362306AEF}" type="slidenum">
              <a:rPr lang="en-US" smtClean="0"/>
              <a:t>‹#›</a:t>
            </a:fld>
            <a:endParaRPr lang="en-US"/>
          </a:p>
        </p:txBody>
      </p:sp>
    </p:spTree>
    <p:extLst>
      <p:ext uri="{BB962C8B-B14F-4D97-AF65-F5344CB8AC3E}">
        <p14:creationId xmlns:p14="http://schemas.microsoft.com/office/powerpoint/2010/main" val="2726048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80175C-1E28-47FA-8346-A67F9B1C3C63}" type="datetimeFigureOut">
              <a:rPr lang="en-US" smtClean="0"/>
              <a:t>5/9/2022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34FA02-C0B2-48CE-9FBF-4CF362306AEF}" type="slidenum">
              <a:rPr lang="en-US" smtClean="0"/>
              <a:t>‹#›</a:t>
            </a:fld>
            <a:endParaRPr lang="en-US"/>
          </a:p>
        </p:txBody>
      </p:sp>
    </p:spTree>
    <p:extLst>
      <p:ext uri="{BB962C8B-B14F-4D97-AF65-F5344CB8AC3E}">
        <p14:creationId xmlns:p14="http://schemas.microsoft.com/office/powerpoint/2010/main" val="3970884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BF80175C-1E28-47FA-8346-A67F9B1C3C63}" type="datetimeFigureOut">
              <a:rPr lang="en-US" smtClean="0"/>
              <a:t>5/9/2022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AF34FA02-C0B2-48CE-9FBF-4CF362306AEF}" type="slidenum">
              <a:rPr lang="en-US" smtClean="0"/>
              <a:t>‹#›</a:t>
            </a:fld>
            <a:endParaRPr lang="en-US"/>
          </a:p>
        </p:txBody>
      </p:sp>
    </p:spTree>
    <p:extLst>
      <p:ext uri="{BB962C8B-B14F-4D97-AF65-F5344CB8AC3E}">
        <p14:creationId xmlns:p14="http://schemas.microsoft.com/office/powerpoint/2010/main" val="2175285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BF80175C-1E28-47FA-8346-A67F9B1C3C63}" type="datetimeFigureOut">
              <a:rPr lang="en-US" smtClean="0"/>
              <a:t>5/9/2022</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AF34FA02-C0B2-48CE-9FBF-4CF362306AEF}" type="slidenum">
              <a:rPr lang="en-US" smtClean="0"/>
              <a:t>‹#›</a:t>
            </a:fld>
            <a:endParaRPr lang="en-US"/>
          </a:p>
        </p:txBody>
      </p:sp>
    </p:spTree>
    <p:extLst>
      <p:ext uri="{BB962C8B-B14F-4D97-AF65-F5344CB8AC3E}">
        <p14:creationId xmlns:p14="http://schemas.microsoft.com/office/powerpoint/2010/main" val="3369085437"/>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BF80175C-1E28-47FA-8346-A67F9B1C3C63}" type="datetimeFigureOut">
              <a:rPr lang="en-US" smtClean="0"/>
              <a:t>5/9/2022</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AF34FA02-C0B2-48CE-9FBF-4CF362306AEF}" type="slidenum">
              <a:rPr lang="en-US" smtClean="0"/>
              <a:t>‹#›</a:t>
            </a:fld>
            <a:endParaRPr lang="en-US"/>
          </a:p>
        </p:txBody>
      </p:sp>
    </p:spTree>
    <p:extLst>
      <p:ext uri="{BB962C8B-B14F-4D97-AF65-F5344CB8AC3E}">
        <p14:creationId xmlns:p14="http://schemas.microsoft.com/office/powerpoint/2010/main" val="22514494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fif"/><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8F26DC7E-FCDD-41DD-8613-A8256AA4C3D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97415" y="685894"/>
            <a:ext cx="5486212" cy="5486212"/>
          </a:xfrm>
          <a:prstGeom prst="rect">
            <a:avLst/>
          </a:prstGeom>
        </p:spPr>
      </p:pic>
      <p:sp>
        <p:nvSpPr>
          <p:cNvPr id="7" name="TextBox 6">
            <a:extLst>
              <a:ext uri="{FF2B5EF4-FFF2-40B4-BE49-F238E27FC236}">
                <a16:creationId xmlns:a16="http://schemas.microsoft.com/office/drawing/2014/main" xmlns="" id="{441585E8-67F0-4EC7-B0D3-5CAE81C9F6F0}"/>
              </a:ext>
            </a:extLst>
          </p:cNvPr>
          <p:cNvSpPr txBox="1"/>
          <p:nvPr/>
        </p:nvSpPr>
        <p:spPr>
          <a:xfrm>
            <a:off x="550416" y="732596"/>
            <a:ext cx="5078027" cy="2923877"/>
          </a:xfrm>
          <a:prstGeom prst="rect">
            <a:avLst/>
          </a:prstGeom>
          <a:noFill/>
        </p:spPr>
        <p:txBody>
          <a:bodyPr wrap="square">
            <a:spAutoFit/>
          </a:bodyPr>
          <a:lstStyle/>
          <a:p>
            <a:r>
              <a:rPr lang="en-US" sz="4400" dirty="0">
                <a:solidFill>
                  <a:schemeClr val="bg1">
                    <a:lumMod val="10000"/>
                  </a:schemeClr>
                </a:solidFill>
              </a:rPr>
              <a:t>Done By:</a:t>
            </a:r>
          </a:p>
          <a:p>
            <a:r>
              <a:rPr lang="en-US" sz="2800" dirty="0">
                <a:solidFill>
                  <a:schemeClr val="bg1">
                    <a:lumMod val="10000"/>
                  </a:schemeClr>
                </a:solidFill>
              </a:rPr>
              <a:t>Hasnaa </a:t>
            </a:r>
            <a:r>
              <a:rPr lang="en-US" sz="2800" dirty="0" smtClean="0">
                <a:solidFill>
                  <a:schemeClr val="bg1">
                    <a:lumMod val="10000"/>
                  </a:schemeClr>
                </a:solidFill>
              </a:rPr>
              <a:t>Hasballh  800159673</a:t>
            </a:r>
            <a:endParaRPr lang="en-US" sz="2800" dirty="0" smtClean="0">
              <a:solidFill>
                <a:schemeClr val="bg1">
                  <a:lumMod val="10000"/>
                </a:schemeClr>
              </a:solidFill>
            </a:endParaRPr>
          </a:p>
          <a:p>
            <a:r>
              <a:rPr lang="en-US" sz="2800" dirty="0" smtClean="0">
                <a:solidFill>
                  <a:schemeClr val="bg1">
                    <a:lumMod val="10000"/>
                  </a:schemeClr>
                </a:solidFill>
              </a:rPr>
              <a:t>Sarah </a:t>
            </a:r>
            <a:r>
              <a:rPr lang="en-US" sz="2800" dirty="0">
                <a:solidFill>
                  <a:schemeClr val="bg1">
                    <a:lumMod val="10000"/>
                  </a:schemeClr>
                </a:solidFill>
              </a:rPr>
              <a:t>Mahmoud    800159927</a:t>
            </a:r>
          </a:p>
          <a:p>
            <a:r>
              <a:rPr lang="en-US" sz="2800" dirty="0" smtClean="0">
                <a:solidFill>
                  <a:schemeClr val="bg1">
                    <a:lumMod val="10000"/>
                  </a:schemeClr>
                </a:solidFill>
              </a:rPr>
              <a:t>Nada </a:t>
            </a:r>
            <a:r>
              <a:rPr lang="en-US" sz="2800" dirty="0">
                <a:solidFill>
                  <a:schemeClr val="bg1">
                    <a:lumMod val="10000"/>
                  </a:schemeClr>
                </a:solidFill>
              </a:rPr>
              <a:t>Hamdy          800159704</a:t>
            </a:r>
          </a:p>
          <a:p>
            <a:r>
              <a:rPr lang="en-US" sz="2800" dirty="0">
                <a:solidFill>
                  <a:schemeClr val="bg1">
                    <a:lumMod val="10000"/>
                  </a:schemeClr>
                </a:solidFill>
              </a:rPr>
              <a:t>Nada Shahien         800159660</a:t>
            </a:r>
          </a:p>
          <a:p>
            <a:r>
              <a:rPr lang="en-US" sz="2800" dirty="0">
                <a:solidFill>
                  <a:schemeClr val="bg1">
                    <a:lumMod val="10000"/>
                  </a:schemeClr>
                </a:solidFill>
              </a:rPr>
              <a:t>Sandy Salama         800159932</a:t>
            </a:r>
          </a:p>
        </p:txBody>
      </p:sp>
      <p:sp>
        <p:nvSpPr>
          <p:cNvPr id="9" name="TextBox 8">
            <a:extLst>
              <a:ext uri="{FF2B5EF4-FFF2-40B4-BE49-F238E27FC236}">
                <a16:creationId xmlns:a16="http://schemas.microsoft.com/office/drawing/2014/main" xmlns="" id="{77F9C8A1-F76F-463B-A42F-D41A332BAC59}"/>
              </a:ext>
            </a:extLst>
          </p:cNvPr>
          <p:cNvSpPr txBox="1"/>
          <p:nvPr/>
        </p:nvSpPr>
        <p:spPr>
          <a:xfrm>
            <a:off x="202895" y="3983400"/>
            <a:ext cx="5425548" cy="1631216"/>
          </a:xfrm>
          <a:prstGeom prst="rect">
            <a:avLst/>
          </a:prstGeom>
          <a:noFill/>
        </p:spPr>
        <p:txBody>
          <a:bodyPr wrap="square">
            <a:spAutoFit/>
          </a:bodyPr>
          <a:lstStyle/>
          <a:p>
            <a:r>
              <a:rPr lang="en-US" sz="4400" dirty="0"/>
              <a:t>#</a:t>
            </a:r>
            <a:r>
              <a:rPr lang="en-US" sz="4400" dirty="0">
                <a:solidFill>
                  <a:schemeClr val="bg1">
                    <a:lumMod val="10000"/>
                  </a:schemeClr>
                </a:solidFill>
              </a:rPr>
              <a:t>Instructed By:</a:t>
            </a:r>
          </a:p>
          <a:p>
            <a:r>
              <a:rPr lang="en-US" sz="2800" dirty="0">
                <a:solidFill>
                  <a:schemeClr val="bg1">
                    <a:lumMod val="10000"/>
                  </a:schemeClr>
                </a:solidFill>
              </a:rPr>
              <a:t>   Prof/Sarah Elsayed Elmetwally</a:t>
            </a:r>
          </a:p>
          <a:p>
            <a:r>
              <a:rPr lang="en-US" sz="2800" dirty="0">
                <a:solidFill>
                  <a:schemeClr val="bg1">
                    <a:lumMod val="10000"/>
                  </a:schemeClr>
                </a:solidFill>
              </a:rPr>
              <a:t>   Eng/Leqaa Hany</a:t>
            </a:r>
          </a:p>
        </p:txBody>
      </p:sp>
    </p:spTree>
    <p:extLst>
      <p:ext uri="{BB962C8B-B14F-4D97-AF65-F5344CB8AC3E}">
        <p14:creationId xmlns:p14="http://schemas.microsoft.com/office/powerpoint/2010/main" val="1107893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pct8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6F7480E-24C4-4BFD-B79F-6D54315DA02A}"/>
              </a:ext>
            </a:extLst>
          </p:cNvPr>
          <p:cNvSpPr>
            <a:spLocks noGrp="1"/>
          </p:cNvSpPr>
          <p:nvPr>
            <p:ph type="title"/>
          </p:nvPr>
        </p:nvSpPr>
        <p:spPr>
          <a:xfrm>
            <a:off x="8164645" y="518432"/>
            <a:ext cx="3398520" cy="700768"/>
          </a:xfrm>
        </p:spPr>
        <p:txBody>
          <a:bodyPr/>
          <a:lstStyle/>
          <a:p>
            <a:r>
              <a:rPr lang="en-US" b="1" dirty="0">
                <a:solidFill>
                  <a:schemeClr val="bg1">
                    <a:lumMod val="10000"/>
                  </a:schemeClr>
                </a:solidFill>
              </a:rPr>
              <a:t>Introduction</a:t>
            </a:r>
          </a:p>
        </p:txBody>
      </p:sp>
      <p:sp>
        <p:nvSpPr>
          <p:cNvPr id="4" name="Text Placeholder 3">
            <a:extLst>
              <a:ext uri="{FF2B5EF4-FFF2-40B4-BE49-F238E27FC236}">
                <a16:creationId xmlns:a16="http://schemas.microsoft.com/office/drawing/2014/main" xmlns="" id="{E09416B3-0766-47D9-A476-6C1AA298C451}"/>
              </a:ext>
            </a:extLst>
          </p:cNvPr>
          <p:cNvSpPr>
            <a:spLocks noGrp="1"/>
          </p:cNvSpPr>
          <p:nvPr>
            <p:ph type="body" sz="half" idx="2"/>
          </p:nvPr>
        </p:nvSpPr>
        <p:spPr>
          <a:xfrm>
            <a:off x="8164645" y="1419860"/>
            <a:ext cx="3314182" cy="3596023"/>
          </a:xfrm>
        </p:spPr>
        <p:txBody>
          <a:bodyPr>
            <a:noAutofit/>
          </a:bodyPr>
          <a:lstStyle/>
          <a:p>
            <a:r>
              <a:rPr lang="en-US" sz="3200" dirty="0"/>
              <a:t>Now days, breast cancer is the most frequently diagnosed life-threatening cancer in women and the leading cause of cancer death among women. </a:t>
            </a:r>
          </a:p>
        </p:txBody>
      </p:sp>
      <p:pic>
        <p:nvPicPr>
          <p:cNvPr id="14" name="Content Placeholder 13">
            <a:extLst>
              <a:ext uri="{FF2B5EF4-FFF2-40B4-BE49-F238E27FC236}">
                <a16:creationId xmlns:a16="http://schemas.microsoft.com/office/drawing/2014/main" xmlns="" id="{ACD7FB2B-2497-494C-84CB-7BE50D58C6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5724" y="-3507218"/>
            <a:ext cx="9410330" cy="13450178"/>
          </a:xfrm>
        </p:spPr>
      </p:pic>
    </p:spTree>
    <p:extLst>
      <p:ext uri="{BB962C8B-B14F-4D97-AF65-F5344CB8AC3E}">
        <p14:creationId xmlns:p14="http://schemas.microsoft.com/office/powerpoint/2010/main" val="2908643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a:extLst>
              <a:ext uri="{FF2B5EF4-FFF2-40B4-BE49-F238E27FC236}">
                <a16:creationId xmlns:a16="http://schemas.microsoft.com/office/drawing/2014/main" xmlns="" id="{7903131F-C984-41D9-8D18-B94DBCD38381}"/>
              </a:ext>
            </a:extLst>
          </p:cNvPr>
          <p:cNvSpPr/>
          <p:nvPr/>
        </p:nvSpPr>
        <p:spPr>
          <a:xfrm>
            <a:off x="0" y="89"/>
            <a:ext cx="12286695" cy="6857911"/>
          </a:xfrm>
          <a:prstGeom prst="rect">
            <a:avLst/>
          </a:prstGeom>
          <a:blipFill>
            <a:blip r:embed="rId2" cstate="print"/>
            <a:stretch>
              <a:fillRect/>
            </a:stretch>
          </a:blipFill>
        </p:spPr>
        <p:txBody>
          <a:bodyPr wrap="square" lIns="0" tIns="0" rIns="0" bIns="0" rtlCol="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2700" marR="5080">
              <a:lnSpc>
                <a:spcPct val="100000"/>
              </a:lnSpc>
              <a:spcBef>
                <a:spcPts val="105"/>
              </a:spcBef>
            </a:pPr>
            <a:r>
              <a:rPr lang="en-US" sz="4800" spc="-65" dirty="0">
                <a:solidFill>
                  <a:srgbClr val="FFFFFF"/>
                </a:solidFill>
                <a:latin typeface="Arial Black"/>
                <a:cs typeface="Arial Black"/>
              </a:rPr>
              <a:t>   </a:t>
            </a:r>
          </a:p>
          <a:p>
            <a:pPr marL="12700" marR="5080">
              <a:lnSpc>
                <a:spcPct val="100000"/>
              </a:lnSpc>
              <a:spcBef>
                <a:spcPts val="105"/>
              </a:spcBef>
            </a:pPr>
            <a:r>
              <a:rPr lang="en-US" sz="4800" spc="-65" dirty="0">
                <a:solidFill>
                  <a:srgbClr val="FFFFFF"/>
                </a:solidFill>
                <a:latin typeface="Arial Black"/>
                <a:cs typeface="Arial Black"/>
              </a:rPr>
              <a:t>   One </a:t>
            </a:r>
            <a:r>
              <a:rPr lang="en-US" sz="4800" spc="-50" dirty="0">
                <a:solidFill>
                  <a:srgbClr val="FFFFFF"/>
                </a:solidFill>
                <a:latin typeface="Arial Black"/>
                <a:cs typeface="Arial Black"/>
              </a:rPr>
              <a:t>in </a:t>
            </a:r>
          </a:p>
          <a:p>
            <a:pPr marL="12700" marR="5080">
              <a:lnSpc>
                <a:spcPct val="100000"/>
              </a:lnSpc>
              <a:spcBef>
                <a:spcPts val="105"/>
              </a:spcBef>
            </a:pPr>
            <a:r>
              <a:rPr lang="en-US" sz="4800" spc="-50" dirty="0">
                <a:solidFill>
                  <a:srgbClr val="FFFFFF"/>
                </a:solidFill>
                <a:latin typeface="Arial Black"/>
                <a:cs typeface="Arial Black"/>
              </a:rPr>
              <a:t>   </a:t>
            </a:r>
            <a:r>
              <a:rPr lang="en-US" sz="4800" spc="-95" dirty="0">
                <a:solidFill>
                  <a:srgbClr val="FFFFFF"/>
                </a:solidFill>
                <a:latin typeface="Arial Black"/>
                <a:cs typeface="Arial Black"/>
              </a:rPr>
              <a:t>eight </a:t>
            </a:r>
          </a:p>
          <a:p>
            <a:pPr marL="12700" marR="5080">
              <a:lnSpc>
                <a:spcPct val="100000"/>
              </a:lnSpc>
              <a:spcBef>
                <a:spcPts val="105"/>
              </a:spcBef>
            </a:pPr>
            <a:r>
              <a:rPr lang="en-US" sz="4800" spc="-95" dirty="0">
                <a:solidFill>
                  <a:srgbClr val="FFFFFF"/>
                </a:solidFill>
                <a:latin typeface="Arial Black"/>
                <a:cs typeface="Arial Black"/>
              </a:rPr>
              <a:t>   </a:t>
            </a:r>
            <a:r>
              <a:rPr lang="en-US" sz="4800" spc="-90" dirty="0">
                <a:solidFill>
                  <a:srgbClr val="FFFFFF"/>
                </a:solidFill>
                <a:latin typeface="Arial Black"/>
                <a:cs typeface="Arial Black"/>
              </a:rPr>
              <a:t>women</a:t>
            </a:r>
            <a:r>
              <a:rPr lang="en-US" sz="4800" spc="-325" dirty="0">
                <a:solidFill>
                  <a:srgbClr val="FFFFFF"/>
                </a:solidFill>
                <a:latin typeface="Arial Black"/>
                <a:cs typeface="Arial Black"/>
              </a:rPr>
              <a:t> </a:t>
            </a:r>
            <a:r>
              <a:rPr lang="en-US" sz="4800" spc="-50" dirty="0">
                <a:solidFill>
                  <a:srgbClr val="FFFFFF"/>
                </a:solidFill>
                <a:latin typeface="Arial Black"/>
                <a:cs typeface="Arial Black"/>
              </a:rPr>
              <a:t>in </a:t>
            </a:r>
          </a:p>
          <a:p>
            <a:pPr marL="12700" marR="5080">
              <a:lnSpc>
                <a:spcPct val="100000"/>
              </a:lnSpc>
              <a:spcBef>
                <a:spcPts val="105"/>
              </a:spcBef>
            </a:pPr>
            <a:r>
              <a:rPr lang="en-US" sz="4800" spc="-50" dirty="0">
                <a:solidFill>
                  <a:srgbClr val="FFFFFF"/>
                </a:solidFill>
                <a:latin typeface="Arial Black"/>
                <a:cs typeface="Arial Black"/>
              </a:rPr>
              <a:t>   </a:t>
            </a:r>
            <a:r>
              <a:rPr lang="en-US" sz="4800" spc="-65" dirty="0">
                <a:solidFill>
                  <a:srgbClr val="FFFFFF"/>
                </a:solidFill>
                <a:latin typeface="Arial Black"/>
                <a:cs typeface="Arial Black"/>
              </a:rPr>
              <a:t>the </a:t>
            </a:r>
            <a:r>
              <a:rPr lang="en-US" sz="4800" spc="-95" dirty="0">
                <a:solidFill>
                  <a:srgbClr val="FFFFFF"/>
                </a:solidFill>
                <a:latin typeface="Arial Black"/>
                <a:cs typeface="Arial Black"/>
              </a:rPr>
              <a:t>UK </a:t>
            </a:r>
          </a:p>
          <a:p>
            <a:pPr marL="12700" marR="5080">
              <a:lnSpc>
                <a:spcPct val="100000"/>
              </a:lnSpc>
              <a:spcBef>
                <a:spcPts val="105"/>
              </a:spcBef>
            </a:pPr>
            <a:r>
              <a:rPr lang="en-US" sz="4800" spc="-95" dirty="0">
                <a:solidFill>
                  <a:srgbClr val="FFFFFF"/>
                </a:solidFill>
                <a:latin typeface="Arial Black"/>
                <a:cs typeface="Arial Black"/>
              </a:rPr>
              <a:t>   </a:t>
            </a:r>
            <a:r>
              <a:rPr lang="en-US" sz="4800" spc="-75" dirty="0">
                <a:solidFill>
                  <a:srgbClr val="FFFFFF"/>
                </a:solidFill>
                <a:latin typeface="Arial Black"/>
                <a:cs typeface="Arial Black"/>
              </a:rPr>
              <a:t>will </a:t>
            </a:r>
            <a:r>
              <a:rPr lang="en-US" sz="4800" spc="-85" dirty="0">
                <a:solidFill>
                  <a:srgbClr val="FFFFFF"/>
                </a:solidFill>
                <a:latin typeface="Arial Black"/>
                <a:cs typeface="Arial Black"/>
              </a:rPr>
              <a:t>face  </a:t>
            </a:r>
            <a:r>
              <a:rPr lang="en-US" sz="4800" spc="-70" dirty="0">
                <a:solidFill>
                  <a:srgbClr val="FFFFFF"/>
                </a:solidFill>
                <a:latin typeface="Arial Black"/>
                <a:cs typeface="Arial Black"/>
              </a:rPr>
              <a:t>breast</a:t>
            </a:r>
          </a:p>
          <a:p>
            <a:pPr marL="12700" marR="5080">
              <a:lnSpc>
                <a:spcPct val="100000"/>
              </a:lnSpc>
              <a:spcBef>
                <a:spcPts val="105"/>
              </a:spcBef>
            </a:pPr>
            <a:r>
              <a:rPr lang="en-US" sz="4800" spc="-70" dirty="0">
                <a:solidFill>
                  <a:srgbClr val="FFFFFF"/>
                </a:solidFill>
                <a:latin typeface="Arial Black"/>
                <a:cs typeface="Arial Black"/>
              </a:rPr>
              <a:t>   </a:t>
            </a:r>
            <a:r>
              <a:rPr lang="en-US" sz="4800" spc="-80" dirty="0">
                <a:solidFill>
                  <a:srgbClr val="FFFFFF"/>
                </a:solidFill>
                <a:latin typeface="Arial Black"/>
                <a:cs typeface="Arial Black"/>
              </a:rPr>
              <a:t>cancer </a:t>
            </a:r>
            <a:r>
              <a:rPr lang="en-US" sz="4800" spc="-50" dirty="0">
                <a:solidFill>
                  <a:srgbClr val="FFFFFF"/>
                </a:solidFill>
                <a:latin typeface="Arial Black"/>
                <a:cs typeface="Arial Black"/>
              </a:rPr>
              <a:t>in </a:t>
            </a:r>
          </a:p>
          <a:p>
            <a:pPr marL="12700" marR="5080">
              <a:lnSpc>
                <a:spcPct val="100000"/>
              </a:lnSpc>
              <a:spcBef>
                <a:spcPts val="105"/>
              </a:spcBef>
            </a:pPr>
            <a:r>
              <a:rPr lang="en-US" sz="4800" spc="-50" dirty="0">
                <a:solidFill>
                  <a:srgbClr val="FFFFFF"/>
                </a:solidFill>
                <a:latin typeface="Arial Black"/>
                <a:cs typeface="Arial Black"/>
              </a:rPr>
              <a:t>   </a:t>
            </a:r>
            <a:r>
              <a:rPr lang="en-US" sz="4800" spc="-75" dirty="0">
                <a:solidFill>
                  <a:srgbClr val="FFFFFF"/>
                </a:solidFill>
                <a:latin typeface="Arial Black"/>
                <a:cs typeface="Arial Black"/>
              </a:rPr>
              <a:t>their </a:t>
            </a:r>
          </a:p>
          <a:p>
            <a:pPr marL="12700" marR="5080">
              <a:lnSpc>
                <a:spcPct val="100000"/>
              </a:lnSpc>
              <a:spcBef>
                <a:spcPts val="105"/>
              </a:spcBef>
            </a:pPr>
            <a:r>
              <a:rPr lang="en-US" sz="4800" spc="-75" dirty="0">
                <a:solidFill>
                  <a:srgbClr val="FFFFFF"/>
                </a:solidFill>
                <a:latin typeface="Arial Black"/>
                <a:cs typeface="Arial Black"/>
              </a:rPr>
              <a:t>   </a:t>
            </a:r>
            <a:r>
              <a:rPr lang="en-US" sz="4800" spc="-100" dirty="0">
                <a:solidFill>
                  <a:srgbClr val="FFFFFF"/>
                </a:solidFill>
                <a:latin typeface="Arial Black"/>
                <a:cs typeface="Arial Black"/>
              </a:rPr>
              <a:t>lifetime.</a:t>
            </a:r>
            <a:endParaRPr lang="en-US" sz="4800" dirty="0">
              <a:latin typeface="Arial Black"/>
              <a:cs typeface="Arial Black"/>
            </a:endParaRPr>
          </a:p>
        </p:txBody>
      </p:sp>
    </p:spTree>
    <p:extLst>
      <p:ext uri="{BB962C8B-B14F-4D97-AF65-F5344CB8AC3E}">
        <p14:creationId xmlns:p14="http://schemas.microsoft.com/office/powerpoint/2010/main" val="4026809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7502B02E-88F3-4782-B2A2-04077ECC9FF6}"/>
              </a:ext>
            </a:extLst>
          </p:cNvPr>
          <p:cNvSpPr>
            <a:spLocks noGrp="1"/>
          </p:cNvSpPr>
          <p:nvPr>
            <p:ph type="title"/>
          </p:nvPr>
        </p:nvSpPr>
        <p:spPr>
          <a:xfrm>
            <a:off x="7256242" y="887765"/>
            <a:ext cx="4746734" cy="971073"/>
          </a:xfrm>
        </p:spPr>
        <p:txBody>
          <a:bodyPr/>
          <a:lstStyle/>
          <a:p>
            <a:r>
              <a:rPr lang="en-US" b="1" dirty="0">
                <a:solidFill>
                  <a:schemeClr val="bg1">
                    <a:lumMod val="10000"/>
                  </a:schemeClr>
                </a:solidFill>
              </a:rPr>
              <a:t>Breast Cancer Problem:</a:t>
            </a:r>
          </a:p>
        </p:txBody>
      </p:sp>
      <p:sp>
        <p:nvSpPr>
          <p:cNvPr id="6" name="Text Placeholder 5">
            <a:extLst>
              <a:ext uri="{FF2B5EF4-FFF2-40B4-BE49-F238E27FC236}">
                <a16:creationId xmlns:a16="http://schemas.microsoft.com/office/drawing/2014/main" xmlns="" id="{A98D1DCA-E526-42F2-BD4A-7AFD066ED6B0}"/>
              </a:ext>
            </a:extLst>
          </p:cNvPr>
          <p:cNvSpPr>
            <a:spLocks noGrp="1"/>
          </p:cNvSpPr>
          <p:nvPr>
            <p:ph type="body" sz="half" idx="2"/>
          </p:nvPr>
        </p:nvSpPr>
        <p:spPr>
          <a:xfrm>
            <a:off x="7256242" y="1988032"/>
            <a:ext cx="3398520" cy="3126987"/>
          </a:xfrm>
        </p:spPr>
        <p:txBody>
          <a:bodyPr/>
          <a:lstStyle/>
          <a:p>
            <a:r>
              <a:rPr lang="en-US" sz="2400" dirty="0"/>
              <a:t>Breast cancer refers to cancers originating from breast tissue, most commonly from the inner lining of milk ducts or the lobules that supply the ducts with milk</a:t>
            </a:r>
          </a:p>
          <a:p>
            <a:endParaRPr lang="en-US" dirty="0"/>
          </a:p>
        </p:txBody>
      </p:sp>
      <p:pic>
        <p:nvPicPr>
          <p:cNvPr id="12" name="Content Placeholder 11">
            <a:extLst>
              <a:ext uri="{FF2B5EF4-FFF2-40B4-BE49-F238E27FC236}">
                <a16:creationId xmlns:a16="http://schemas.microsoft.com/office/drawing/2014/main" xmlns="" id="{9FAF3EC6-AE6A-4171-8BA1-0568C36AD01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3811" y="-456895"/>
            <a:ext cx="9399459" cy="13296651"/>
          </a:xfrm>
        </p:spPr>
      </p:pic>
    </p:spTree>
    <p:extLst>
      <p:ext uri="{BB962C8B-B14F-4D97-AF65-F5344CB8AC3E}">
        <p14:creationId xmlns:p14="http://schemas.microsoft.com/office/powerpoint/2010/main" val="371011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377672-1A4A-4AD1-82EC-27467A968DF8}"/>
              </a:ext>
            </a:extLst>
          </p:cNvPr>
          <p:cNvSpPr>
            <a:spLocks noGrp="1"/>
          </p:cNvSpPr>
          <p:nvPr>
            <p:ph type="title"/>
          </p:nvPr>
        </p:nvSpPr>
        <p:spPr>
          <a:xfrm>
            <a:off x="1695113" y="717612"/>
            <a:ext cx="3383280" cy="658132"/>
          </a:xfrm>
        </p:spPr>
        <p:txBody>
          <a:bodyPr/>
          <a:lstStyle/>
          <a:p>
            <a:r>
              <a:rPr lang="en-US" b="1" dirty="0">
                <a:solidFill>
                  <a:schemeClr val="bg1">
                    <a:lumMod val="10000"/>
                  </a:schemeClr>
                </a:solidFill>
              </a:rPr>
              <a:t>SOLUTIONS</a:t>
            </a:r>
          </a:p>
        </p:txBody>
      </p:sp>
      <p:sp>
        <p:nvSpPr>
          <p:cNvPr id="4" name="Text Placeholder 3">
            <a:extLst>
              <a:ext uri="{FF2B5EF4-FFF2-40B4-BE49-F238E27FC236}">
                <a16:creationId xmlns:a16="http://schemas.microsoft.com/office/drawing/2014/main" xmlns="" id="{7DAE8C1D-C93C-432A-9F92-E1DD3F116572}"/>
              </a:ext>
            </a:extLst>
          </p:cNvPr>
          <p:cNvSpPr>
            <a:spLocks noGrp="1"/>
          </p:cNvSpPr>
          <p:nvPr>
            <p:ph type="body" sz="half" idx="2"/>
          </p:nvPr>
        </p:nvSpPr>
        <p:spPr>
          <a:xfrm>
            <a:off x="1280378" y="1581422"/>
            <a:ext cx="3982739" cy="3132621"/>
          </a:xfrm>
        </p:spPr>
        <p:txBody>
          <a:bodyPr>
            <a:normAutofit/>
          </a:bodyPr>
          <a:lstStyle/>
          <a:p>
            <a:r>
              <a:rPr lang="en-US" b="1" dirty="0"/>
              <a:t>The machine learning models such as Linear Regression, Decision Tree, Random Forest are trained with the training dataset and used to classify. The accuracy of these classifiers is compared to get the best model. This will help the doctors to give proper treatment at the initial stage and save their lives.</a:t>
            </a:r>
            <a:endParaRPr lang="en-US" dirty="0"/>
          </a:p>
        </p:txBody>
      </p:sp>
      <p:pic>
        <p:nvPicPr>
          <p:cNvPr id="5" name="Content Placeholder 5">
            <a:extLst>
              <a:ext uri="{FF2B5EF4-FFF2-40B4-BE49-F238E27FC236}">
                <a16:creationId xmlns:a16="http://schemas.microsoft.com/office/drawing/2014/main" xmlns="" id="{362FA37D-50C2-49B2-8759-3F6C7E992D2F}"/>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662613" y="1686507"/>
            <a:ext cx="6096000" cy="263408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39342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Y2Mate.is - Breast Cancer Motion Graphic-BgB8gnNQjkU-1080p-1647614637520">
            <a:hlinkClick r:id="" action="ppaction://media"/>
            <a:extLst>
              <a:ext uri="{FF2B5EF4-FFF2-40B4-BE49-F238E27FC236}">
                <a16:creationId xmlns:a16="http://schemas.microsoft.com/office/drawing/2014/main" xmlns="" id="{21A3CAE6-202A-434A-AE4E-AE8679AF9C5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1"/>
            <a:ext cx="12192000" cy="6857999"/>
          </a:xfrm>
        </p:spPr>
      </p:pic>
    </p:spTree>
    <p:extLst>
      <p:ext uri="{BB962C8B-B14F-4D97-AF65-F5344CB8AC3E}">
        <p14:creationId xmlns:p14="http://schemas.microsoft.com/office/powerpoint/2010/main" val="3794371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4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17B507-A0CF-471E-ABDC-98762071C0C6}"/>
              </a:ext>
            </a:extLst>
          </p:cNvPr>
          <p:cNvSpPr>
            <a:spLocks noGrp="1"/>
          </p:cNvSpPr>
          <p:nvPr>
            <p:ph type="title"/>
          </p:nvPr>
        </p:nvSpPr>
        <p:spPr>
          <a:xfrm>
            <a:off x="709612" y="2413470"/>
            <a:ext cx="10772775" cy="1658198"/>
          </a:xfrm>
        </p:spPr>
        <p:txBody>
          <a:bodyPr>
            <a:normAutofit fontScale="90000"/>
          </a:bodyPr>
          <a:lstStyle/>
          <a:p>
            <a:r>
              <a:rPr lang="en-US" b="1" dirty="0">
                <a:solidFill>
                  <a:schemeClr val="bg1">
                    <a:lumMod val="10000"/>
                  </a:schemeClr>
                </a:solidFill>
              </a:rPr>
              <a:t>Objectives:</a:t>
            </a:r>
            <a:br>
              <a:rPr lang="en-US" b="1" dirty="0">
                <a:solidFill>
                  <a:schemeClr val="bg1">
                    <a:lumMod val="10000"/>
                  </a:schemeClr>
                </a:solidFill>
              </a:rPr>
            </a:br>
            <a:r>
              <a:rPr lang="en-US" b="1" dirty="0">
                <a:solidFill>
                  <a:schemeClr val="bg1">
                    <a:lumMod val="10000"/>
                  </a:schemeClr>
                </a:solidFill>
              </a:rPr>
              <a:t/>
            </a:r>
            <a:br>
              <a:rPr lang="en-US" b="1" dirty="0">
                <a:solidFill>
                  <a:schemeClr val="bg1">
                    <a:lumMod val="10000"/>
                  </a:schemeClr>
                </a:solidFill>
              </a:rPr>
            </a:br>
            <a:r>
              <a:rPr lang="en-US" sz="4000" dirty="0">
                <a:solidFill>
                  <a:schemeClr val="bg1">
                    <a:lumMod val="10000"/>
                  </a:schemeClr>
                </a:solidFill>
              </a:rPr>
              <a:t>1- Early detection is done in order to improve the quality and outcome of breast cancer treatment, increase the cure rate to more than 95%, and reduce the mortality rate by up to 30%.</a:t>
            </a:r>
            <a:br>
              <a:rPr lang="en-US" sz="4000" dirty="0">
                <a:solidFill>
                  <a:schemeClr val="bg1">
                    <a:lumMod val="10000"/>
                  </a:schemeClr>
                </a:solidFill>
              </a:rPr>
            </a:br>
            <a:r>
              <a:rPr lang="en-US" sz="4000" dirty="0">
                <a:solidFill>
                  <a:schemeClr val="bg1">
                    <a:lumMod val="10000"/>
                  </a:schemeClr>
                </a:solidFill>
              </a:rPr>
              <a:t/>
            </a:r>
            <a:br>
              <a:rPr lang="en-US" sz="4000" dirty="0">
                <a:solidFill>
                  <a:schemeClr val="bg1">
                    <a:lumMod val="10000"/>
                  </a:schemeClr>
                </a:solidFill>
              </a:rPr>
            </a:br>
            <a:r>
              <a:rPr lang="en-US" sz="4000" dirty="0">
                <a:solidFill>
                  <a:schemeClr val="bg1">
                    <a:lumMod val="10000"/>
                  </a:schemeClr>
                </a:solidFill>
              </a:rPr>
              <a:t>2- Rapid response to treatment and it will be less toxic than it was in the first</a:t>
            </a:r>
          </a:p>
        </p:txBody>
      </p:sp>
    </p:spTree>
    <p:extLst>
      <p:ext uri="{BB962C8B-B14F-4D97-AF65-F5344CB8AC3E}">
        <p14:creationId xmlns:p14="http://schemas.microsoft.com/office/powerpoint/2010/main" val="2367020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17D01C-17A5-4A19-8834-296E1121EEAB}"/>
              </a:ext>
            </a:extLst>
          </p:cNvPr>
          <p:cNvSpPr>
            <a:spLocks noGrp="1"/>
          </p:cNvSpPr>
          <p:nvPr>
            <p:ph type="title"/>
          </p:nvPr>
        </p:nvSpPr>
        <p:spPr>
          <a:xfrm>
            <a:off x="4040819" y="102754"/>
            <a:ext cx="3383280" cy="891175"/>
          </a:xfrm>
        </p:spPr>
        <p:txBody>
          <a:bodyPr/>
          <a:lstStyle/>
          <a:p>
            <a:r>
              <a:rPr lang="en-US" b="1" dirty="0">
                <a:solidFill>
                  <a:schemeClr val="bg1">
                    <a:lumMod val="10000"/>
                  </a:schemeClr>
                </a:solidFill>
              </a:rPr>
              <a:t>UI/UX DESIGN:</a:t>
            </a:r>
          </a:p>
        </p:txBody>
      </p:sp>
      <p:pic>
        <p:nvPicPr>
          <p:cNvPr id="6" name="Content Placeholder 5">
            <a:extLst>
              <a:ext uri="{FF2B5EF4-FFF2-40B4-BE49-F238E27FC236}">
                <a16:creationId xmlns:a16="http://schemas.microsoft.com/office/drawing/2014/main" xmlns="" id="{FD19E1FD-8FE5-4E22-818E-A9B398FA8DD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67161" y="1206108"/>
            <a:ext cx="9072979" cy="51035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97803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F93DED9-2E6B-4016-BCF9-40EFD243063A}"/>
              </a:ext>
            </a:extLst>
          </p:cNvPr>
          <p:cNvSpPr>
            <a:spLocks noGrp="1"/>
          </p:cNvSpPr>
          <p:nvPr>
            <p:ph type="title"/>
          </p:nvPr>
        </p:nvSpPr>
        <p:spPr>
          <a:xfrm>
            <a:off x="709612" y="3429000"/>
            <a:ext cx="10772775" cy="1658198"/>
          </a:xfrm>
        </p:spPr>
        <p:txBody>
          <a:bodyPr>
            <a:normAutofit fontScale="90000"/>
          </a:bodyPr>
          <a:lstStyle/>
          <a:p>
            <a:pPr algn="l"/>
            <a:r>
              <a:rPr lang="en-US" b="1" dirty="0">
                <a:solidFill>
                  <a:schemeClr val="bg1">
                    <a:lumMod val="10000"/>
                  </a:schemeClr>
                </a:solidFill>
              </a:rPr>
              <a:t>References:</a:t>
            </a:r>
            <a:br>
              <a:rPr lang="en-US" b="1" dirty="0">
                <a:solidFill>
                  <a:schemeClr val="bg1">
                    <a:lumMod val="10000"/>
                  </a:schemeClr>
                </a:solidFill>
              </a:rPr>
            </a:br>
            <a:r>
              <a:rPr lang="en-US" b="1" dirty="0">
                <a:solidFill>
                  <a:schemeClr val="bg1">
                    <a:lumMod val="10000"/>
                  </a:schemeClr>
                </a:solidFill>
              </a:rPr>
              <a:t/>
            </a:r>
            <a:br>
              <a:rPr lang="en-US" b="1" dirty="0">
                <a:solidFill>
                  <a:schemeClr val="bg1">
                    <a:lumMod val="10000"/>
                  </a:schemeClr>
                </a:solidFill>
              </a:rPr>
            </a:br>
            <a:r>
              <a:rPr lang="en-US" sz="3100" dirty="0">
                <a:solidFill>
                  <a:srgbClr val="000000"/>
                </a:solidFill>
                <a:effectLst/>
                <a:latin typeface="ff6"/>
              </a:rPr>
              <a:t>[</a:t>
            </a:r>
            <a:r>
              <a:rPr lang="en-US" sz="3100" i="0" dirty="0">
                <a:solidFill>
                  <a:srgbClr val="000000"/>
                </a:solidFill>
                <a:effectLst/>
                <a:latin typeface="ff6"/>
              </a:rPr>
              <a:t>1] Wang, D. Zhang and Y. H. Huang </a:t>
            </a:r>
            <a:r>
              <a:rPr lang="en-US" sz="3100" i="0" dirty="0">
                <a:solidFill>
                  <a:srgbClr val="000000"/>
                </a:solidFill>
                <a:effectLst/>
                <a:latin typeface="ff7"/>
              </a:rPr>
              <a:t>“Breast</a:t>
            </a:r>
            <a:r>
              <a:rPr lang="en-US" sz="3100" i="0" dirty="0">
                <a:solidFill>
                  <a:srgbClr val="000000"/>
                </a:solidFill>
                <a:effectLst/>
                <a:latin typeface="ff6"/>
              </a:rPr>
              <a:t> </a:t>
            </a:r>
            <a:r>
              <a:rPr lang="en-US" sz="3100" i="0" dirty="0">
                <a:solidFill>
                  <a:srgbClr val="000000"/>
                </a:solidFill>
                <a:effectLst/>
                <a:latin typeface="ff7"/>
              </a:rPr>
              <a:t>Cancer Prediction Using Machine Learning” </a:t>
            </a:r>
            <a:r>
              <a:rPr lang="en-US" sz="3100" i="0" dirty="0">
                <a:solidFill>
                  <a:srgbClr val="000000"/>
                </a:solidFill>
                <a:effectLst/>
                <a:latin typeface="ff6"/>
              </a:rPr>
              <a:t>(2018), Vol. 66, </a:t>
            </a:r>
            <a:br>
              <a:rPr lang="en-US" sz="3100" i="0" dirty="0">
                <a:solidFill>
                  <a:srgbClr val="000000"/>
                </a:solidFill>
                <a:effectLst/>
                <a:latin typeface="ff6"/>
              </a:rPr>
            </a:br>
            <a:r>
              <a:rPr lang="en-US" sz="3100" i="0" dirty="0">
                <a:solidFill>
                  <a:srgbClr val="000000"/>
                </a:solidFill>
                <a:effectLst/>
                <a:latin typeface="ff6"/>
              </a:rPr>
              <a:t>NO. 7. </a:t>
            </a:r>
            <a:br>
              <a:rPr lang="en-US" sz="3100" i="0" dirty="0">
                <a:solidFill>
                  <a:srgbClr val="000000"/>
                </a:solidFill>
                <a:effectLst/>
                <a:latin typeface="ff6"/>
              </a:rPr>
            </a:br>
            <a:r>
              <a:rPr lang="en-US" sz="3100" i="0" dirty="0">
                <a:solidFill>
                  <a:srgbClr val="000000"/>
                </a:solidFill>
                <a:effectLst/>
                <a:latin typeface="ff6"/>
              </a:rPr>
              <a:t/>
            </a:r>
            <a:br>
              <a:rPr lang="en-US" sz="3100" i="0" dirty="0">
                <a:solidFill>
                  <a:srgbClr val="000000"/>
                </a:solidFill>
                <a:effectLst/>
                <a:latin typeface="ff6"/>
              </a:rPr>
            </a:br>
            <a:r>
              <a:rPr lang="en-US" sz="3100" i="0" dirty="0">
                <a:solidFill>
                  <a:srgbClr val="000000"/>
                </a:solidFill>
                <a:effectLst/>
                <a:latin typeface="ff6"/>
              </a:rPr>
              <a:t>[2] B. Akbugday, "Classification of Breast Cancer Data Using Machine Learning Algorithms," 2019 Medical </a:t>
            </a:r>
            <a:br>
              <a:rPr lang="en-US" sz="3100" i="0" dirty="0">
                <a:solidFill>
                  <a:srgbClr val="000000"/>
                </a:solidFill>
                <a:effectLst/>
                <a:latin typeface="ff6"/>
              </a:rPr>
            </a:br>
            <a:r>
              <a:rPr lang="en-US" sz="3100" i="0" dirty="0">
                <a:solidFill>
                  <a:srgbClr val="000000"/>
                </a:solidFill>
                <a:effectLst/>
                <a:latin typeface="ff6"/>
              </a:rPr>
              <a:t>Technologies Congress (TIPTEKNO), Izmir, Turkey, 2019, pp. 1-4. </a:t>
            </a:r>
            <a:br>
              <a:rPr lang="en-US" sz="3100" i="0" dirty="0">
                <a:solidFill>
                  <a:srgbClr val="000000"/>
                </a:solidFill>
                <a:effectLst/>
                <a:latin typeface="ff6"/>
              </a:rPr>
            </a:br>
            <a:r>
              <a:rPr lang="en-US" sz="3100" i="0" dirty="0">
                <a:solidFill>
                  <a:srgbClr val="000000"/>
                </a:solidFill>
                <a:effectLst/>
                <a:latin typeface="ff6"/>
              </a:rPr>
              <a:t/>
            </a:r>
            <a:br>
              <a:rPr lang="en-US" sz="3100" i="0" dirty="0">
                <a:solidFill>
                  <a:srgbClr val="000000"/>
                </a:solidFill>
                <a:effectLst/>
                <a:latin typeface="ff6"/>
              </a:rPr>
            </a:br>
            <a:r>
              <a:rPr lang="en-US" sz="3100" i="0" dirty="0">
                <a:solidFill>
                  <a:srgbClr val="000000"/>
                </a:solidFill>
                <a:effectLst/>
                <a:latin typeface="ff6"/>
              </a:rPr>
              <a:t>[3] </a:t>
            </a:r>
            <a:r>
              <a:rPr lang="en-US" sz="3100" i="0" dirty="0" err="1">
                <a:solidFill>
                  <a:srgbClr val="000000"/>
                </a:solidFill>
                <a:effectLst/>
                <a:latin typeface="ff6"/>
              </a:rPr>
              <a:t>Keles</a:t>
            </a:r>
            <a:r>
              <a:rPr lang="en-US" sz="3100" i="0" dirty="0">
                <a:solidFill>
                  <a:srgbClr val="000000"/>
                </a:solidFill>
                <a:effectLst/>
                <a:latin typeface="ff6"/>
              </a:rPr>
              <a:t>, M. Kaya, "Breast Cancer Prediction and Detection Using Data Mining Classification Algorithms: </a:t>
            </a:r>
            <a:br>
              <a:rPr lang="en-US" sz="3100" i="0" dirty="0">
                <a:solidFill>
                  <a:srgbClr val="000000"/>
                </a:solidFill>
                <a:effectLst/>
                <a:latin typeface="ff6"/>
              </a:rPr>
            </a:br>
            <a:r>
              <a:rPr lang="en-US" sz="3100" i="0" dirty="0">
                <a:solidFill>
                  <a:srgbClr val="000000"/>
                </a:solidFill>
                <a:effectLst/>
                <a:latin typeface="ff6"/>
              </a:rPr>
              <a:t>A Comparative Study." </a:t>
            </a:r>
            <a:r>
              <a:rPr lang="en-US" sz="3100" i="0" dirty="0" err="1">
                <a:solidFill>
                  <a:srgbClr val="000000"/>
                </a:solidFill>
                <a:effectLst/>
                <a:latin typeface="ff6"/>
              </a:rPr>
              <a:t>Tehnicki</a:t>
            </a:r>
            <a:r>
              <a:rPr lang="en-US" sz="3100" i="0" dirty="0">
                <a:solidFill>
                  <a:srgbClr val="000000"/>
                </a:solidFill>
                <a:effectLst/>
                <a:latin typeface="ff6"/>
              </a:rPr>
              <a:t> </a:t>
            </a:r>
            <a:r>
              <a:rPr lang="en-US" sz="3100" i="0" dirty="0" err="1">
                <a:solidFill>
                  <a:srgbClr val="000000"/>
                </a:solidFill>
                <a:effectLst/>
                <a:latin typeface="ff6"/>
              </a:rPr>
              <a:t>Vjesnik</a:t>
            </a:r>
            <a:r>
              <a:rPr lang="en-US" sz="3100" i="0" dirty="0">
                <a:solidFill>
                  <a:srgbClr val="000000"/>
                </a:solidFill>
                <a:effectLst/>
                <a:latin typeface="ff6"/>
              </a:rPr>
              <a:t> - Technical Gazette, vol. 26, no. 1, 2019, p. 149+.</a:t>
            </a:r>
            <a:r>
              <a:rPr lang="en-US" b="0" i="0" dirty="0">
                <a:solidFill>
                  <a:srgbClr val="000000"/>
                </a:solidFill>
                <a:effectLst/>
                <a:latin typeface="ff6"/>
              </a:rPr>
              <a:t/>
            </a:r>
            <a:br>
              <a:rPr lang="en-US" b="0" i="0" dirty="0">
                <a:solidFill>
                  <a:srgbClr val="000000"/>
                </a:solidFill>
                <a:effectLst/>
                <a:latin typeface="ff6"/>
              </a:rPr>
            </a:br>
            <a:r>
              <a:rPr lang="en-US" b="1" dirty="0">
                <a:solidFill>
                  <a:schemeClr val="bg1">
                    <a:lumMod val="10000"/>
                  </a:schemeClr>
                </a:solidFill>
              </a:rPr>
              <a:t/>
            </a:r>
            <a:br>
              <a:rPr lang="en-US" b="1" dirty="0">
                <a:solidFill>
                  <a:schemeClr val="bg1">
                    <a:lumMod val="10000"/>
                  </a:schemeClr>
                </a:solidFill>
              </a:rPr>
            </a:br>
            <a:r>
              <a:rPr lang="en-US" b="1" dirty="0">
                <a:solidFill>
                  <a:schemeClr val="bg1">
                    <a:lumMod val="10000"/>
                  </a:schemeClr>
                </a:solidFill>
              </a:rPr>
              <a:t/>
            </a:r>
            <a:br>
              <a:rPr lang="en-US" b="1" dirty="0">
                <a:solidFill>
                  <a:schemeClr val="bg1">
                    <a:lumMod val="10000"/>
                  </a:schemeClr>
                </a:solidFill>
              </a:rPr>
            </a:br>
            <a:endParaRPr lang="en-US" b="1" dirty="0">
              <a:solidFill>
                <a:schemeClr val="bg1">
                  <a:lumMod val="10000"/>
                </a:schemeClr>
              </a:solidFill>
            </a:endParaRPr>
          </a:p>
        </p:txBody>
      </p:sp>
    </p:spTree>
    <p:extLst>
      <p:ext uri="{BB962C8B-B14F-4D97-AF65-F5344CB8AC3E}">
        <p14:creationId xmlns:p14="http://schemas.microsoft.com/office/powerpoint/2010/main" val="458946895"/>
      </p:ext>
    </p:extLst>
  </p:cSld>
  <p:clrMapOvr>
    <a:masterClrMapping/>
  </p:clrMapOvr>
</p:sld>
</file>

<file path=ppt/theme/theme1.xml><?xml version="1.0" encoding="utf-8"?>
<a:theme xmlns:a="http://schemas.openxmlformats.org/drawingml/2006/main" name="Metropolitan">
  <a:themeElements>
    <a:clrScheme name="Custom 16">
      <a:dk1>
        <a:srgbClr val="FDC5B4"/>
      </a:dk1>
      <a:lt1>
        <a:srgbClr val="FDC5B4"/>
      </a:lt1>
      <a:dk2>
        <a:srgbClr val="FDC5B4"/>
      </a:dk2>
      <a:lt2>
        <a:srgbClr val="EAF0E0"/>
      </a:lt2>
      <a:accent1>
        <a:srgbClr val="FDC5B4"/>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docProps/app.xml><?xml version="1.0" encoding="utf-8"?>
<Properties xmlns="http://schemas.openxmlformats.org/officeDocument/2006/extended-properties" xmlns:vt="http://schemas.openxmlformats.org/officeDocument/2006/docPropsVTypes">
  <Template>TM03457491[[fn=Metropolitan]]</Template>
  <TotalTime>154</TotalTime>
  <Words>174</Words>
  <Application>Microsoft Office PowerPoint</Application>
  <PresentationFormat>Widescreen</PresentationFormat>
  <Paragraphs>27</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Arial Black</vt:lpstr>
      <vt:lpstr>Calibri Light</vt:lpstr>
      <vt:lpstr>ff6</vt:lpstr>
      <vt:lpstr>ff7</vt:lpstr>
      <vt:lpstr>Metropolitan</vt:lpstr>
      <vt:lpstr>PowerPoint Presentation</vt:lpstr>
      <vt:lpstr>Introduction</vt:lpstr>
      <vt:lpstr>PowerPoint Presentation</vt:lpstr>
      <vt:lpstr>Breast Cancer Problem:</vt:lpstr>
      <vt:lpstr>SOLUTIONS</vt:lpstr>
      <vt:lpstr>PowerPoint Presentation</vt:lpstr>
      <vt:lpstr>Objectives:  1- Early detection is done in order to improve the quality and outcome of breast cancer treatment, increase the cure rate to more than 95%, and reduce the mortality rate by up to 30%.  2- Rapid response to treatment and it will be less toxic than it was in the first</vt:lpstr>
      <vt:lpstr>UI/UX DESIGN:</vt:lpstr>
      <vt:lpstr>References:  [1] Wang, D. Zhang and Y. H. Huang “Breast Cancer Prediction Using Machine Learning” (2018), Vol. 66,  NO. 7.   [2] B. Akbugday, "Classification of Breast Cancer Data Using Machine Learning Algorithms," 2019 Medical  Technologies Congress (TIPTEKNO), Izmir, Turkey, 2019, pp. 1-4.   [3] Keles, M. Kaya, "Breast Cancer Prediction and Detection Using Data Mining Classification Algorithms:  A Comparative Study." Tehnicki Vjesnik - Technical Gazette, vol. 26, no. 1, 2019, p. 149+.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sarahmahmood096@gmail.com</dc:creator>
  <cp:lastModifiedBy>مصر</cp:lastModifiedBy>
  <cp:revision>3</cp:revision>
  <dcterms:created xsi:type="dcterms:W3CDTF">2022-03-29T03:47:45Z</dcterms:created>
  <dcterms:modified xsi:type="dcterms:W3CDTF">2022-05-09T08:45:56Z</dcterms:modified>
</cp:coreProperties>
</file>

<file path=docProps/thumbnail.jpeg>
</file>